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65" r:id="rId4"/>
    <p:sldId id="257" r:id="rId5"/>
    <p:sldId id="258" r:id="rId6"/>
    <p:sldId id="262" r:id="rId7"/>
    <p:sldId id="263" r:id="rId8"/>
    <p:sldId id="266" r:id="rId9"/>
    <p:sldId id="267" r:id="rId10"/>
    <p:sldId id="268" r:id="rId11"/>
    <p:sldId id="269" r:id="rId12"/>
    <p:sldId id="271" r:id="rId13"/>
    <p:sldId id="270" r:id="rId14"/>
    <p:sldId id="272" r:id="rId15"/>
    <p:sldId id="273" r:id="rId16"/>
    <p:sldId id="27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9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nsoso.com/f/289363/" TargetMode="External"/><Relationship Id="rId2" Type="http://schemas.openxmlformats.org/officeDocument/2006/relationships/hyperlink" Target="http://ufldl.stanford.edu/wiki/index.php/UFLDL_Tutoria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csdn.net/fernchen/article/details/51861242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误差反向传播学习算法（</a:t>
            </a:r>
            <a:r>
              <a:rPr lang="en-US" altLang="zh-CN" dirty="0" smtClean="0"/>
              <a:t>BP</a:t>
            </a:r>
            <a:r>
              <a:rPr lang="zh-CN" altLang="en-US" dirty="0" smtClean="0"/>
              <a:t>）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实现</a:t>
            </a:r>
            <a:r>
              <a:rPr lang="en-US" altLang="zh-CN" dirty="0" smtClean="0"/>
              <a:t>Iris</a:t>
            </a:r>
            <a:r>
              <a:rPr lang="zh-CN" altLang="en-US" dirty="0" smtClean="0"/>
              <a:t>数据分类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面向对象课程课程设计一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693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梯度下降算法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203420" y="2327521"/>
                <a:ext cx="6520351" cy="18046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sz="20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420" y="2327521"/>
                <a:ext cx="6520351" cy="180466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925513" y="1325563"/>
            <a:ext cx="7675562" cy="888248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根据梯度下降的原理，网络参数随着负梯度的方向进行迭代，直至收敛或者迭代次数达到设定值。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/>
              <p:cNvSpPr txBox="1">
                <a:spLocks/>
              </p:cNvSpPr>
              <p:nvPr/>
            </p:nvSpPr>
            <p:spPr>
              <a:xfrm>
                <a:off x="1077913" y="4010866"/>
                <a:ext cx="7408361" cy="10926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dirty="0" smtClean="0">
                    <a:solidFill>
                      <a:schemeClr val="tx1"/>
                    </a:solidFill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=1,2,…, 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，每层神经元的个数为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，显然</a:t>
                </a:r>
                <a:r>
                  <a:rPr lang="en-US" altLang="zh-CN" sz="2000" dirty="0" err="1" smtClean="0">
                    <a:solidFill>
                      <a:schemeClr val="tx1"/>
                    </a:solidFill>
                  </a:rPr>
                  <a:t>W,b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中的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最多取到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为学习步长，此公式以及后面的公式都是针对于单样本的推导。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913" y="4010866"/>
                <a:ext cx="7408361" cy="1092631"/>
              </a:xfrm>
              <a:prstGeom prst="rect">
                <a:avLst/>
              </a:prstGeom>
              <a:blipFill rotWithShape="0">
                <a:blip r:embed="rId3"/>
                <a:stretch>
                  <a:fillRect l="-823" t="-4469" b="-11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s://images2015.cnblogs.com/blog/1042406/201610/1042406-20161017221342935-18729624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659" y="4734662"/>
            <a:ext cx="4140258" cy="205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ofweek.com/Upload/plainimages/GRX/iot/14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1737" y="726950"/>
            <a:ext cx="2682875" cy="271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6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误差反向传播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81708" y="1477963"/>
                <a:ext cx="6515067" cy="1807804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400" dirty="0" smtClean="0">
                    <a:solidFill>
                      <a:schemeClr val="tx1"/>
                    </a:solidFill>
                  </a:rPr>
                  <a:t>根据链导法则，加入中间变量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𝑘𝑝</m:t>
                                  </m:r>
                                </m:sub>
                                <m:sup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−1)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1708" y="1477963"/>
                <a:ext cx="6515067" cy="1807804"/>
              </a:xfrm>
              <a:blipFill rotWithShape="0">
                <a:blip r:embed="rId2"/>
                <a:stretch>
                  <a:fillRect l="-1310" t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2942" t="-1098" r="17058" b="1098"/>
          <a:stretch/>
        </p:blipFill>
        <p:spPr>
          <a:xfrm>
            <a:off x="984615" y="2871536"/>
            <a:ext cx="4964127" cy="3797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066801" y="1477962"/>
                <a:ext cx="10437812" cy="9539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 smtClean="0">
                    <a:solidFill>
                      <a:schemeClr val="tx1"/>
                    </a:solidFill>
                  </a:rPr>
                  <a:t>先求损失函数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对连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solidFill>
                      <a:schemeClr val="tx1"/>
                    </a:solidFill>
                  </a:rPr>
                  <a:t>接输出层的权值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的偏导。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477962"/>
                <a:ext cx="10437812" cy="953952"/>
              </a:xfrm>
              <a:prstGeom prst="rect">
                <a:avLst/>
              </a:prstGeom>
              <a:blipFill rotWithShape="0">
                <a:blip r:embed="rId4"/>
                <a:stretch>
                  <a:fillRect l="-876" t="-10828" b="-5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707" y="3111139"/>
            <a:ext cx="5748104" cy="320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2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误差反向传播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066801" y="1400783"/>
                <a:ext cx="10800944" cy="507621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3400" dirty="0" smtClean="0">
                    <a:solidFill>
                      <a:schemeClr val="tx1"/>
                    </a:solidFill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sz="3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sz="3400" dirty="0" smtClean="0">
                    <a:solidFill>
                      <a:schemeClr val="tx1"/>
                    </a:solidFill>
                  </a:rPr>
                  <a:t>对连接输出层的权值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sz="3400" dirty="0" smtClean="0">
                    <a:solidFill>
                      <a:schemeClr val="tx1"/>
                    </a:solidFill>
                  </a:rPr>
                  <a:t>的偏导。</a:t>
                </a:r>
                <a:endParaRPr lang="en-US" altLang="zh-CN" sz="34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3400" dirty="0" smtClean="0">
                    <a:solidFill>
                      <a:schemeClr val="tx1"/>
                    </a:solidFill>
                  </a:rPr>
                  <a:t>令残差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bSup>
                    <m:r>
                      <a:rPr lang="en-US" altLang="zh-CN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3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3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p>
                        </m:sSubSup>
                      </m:den>
                    </m:f>
                    <m:r>
                      <a:rPr lang="en-US" altLang="zh-CN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bSup>
                          </m:e>
                        </m:d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bSup>
                    <m:r>
                      <a:rPr lang="en-US" altLang="zh-CN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，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3400" dirty="0" smtClean="0">
                    <a:solidFill>
                      <a:schemeClr val="tx1"/>
                    </a:solidFill>
                  </a:rPr>
                  <a:t>因此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3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3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3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sz="3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den>
                    </m:f>
                    <m:r>
                      <a:rPr lang="en-US" altLang="zh-CN" sz="3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bSup>
                    <m:r>
                      <a:rPr lang="en-US" altLang="zh-CN" sz="3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sSub>
                          <m:sSubPr>
                            <m:ctrlPr>
                              <a:rPr lang="en-US" altLang="zh-CN" sz="3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sz="34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3400" dirty="0">
                    <a:solidFill>
                      <a:schemeClr val="tx1"/>
                    </a:solidFill>
                  </a:rPr>
                  <a:t>推广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3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3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altLang="zh-CN" sz="3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den>
                    </m:f>
                    <m:r>
                      <a:rPr lang="en-US" altLang="zh-CN" sz="3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sz="3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sz="34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3400" dirty="0" smtClean="0">
                    <a:solidFill>
                      <a:schemeClr val="tx1"/>
                    </a:solidFill>
                  </a:rPr>
                  <a:t>结论：每一层对权重的偏导（梯度）为后一层的残差乘以当前层的输出（在前向传播中已知）。</a:t>
                </a:r>
                <a:endParaRPr lang="en-US" altLang="zh-CN" sz="3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400783"/>
                <a:ext cx="10800944" cy="5076217"/>
              </a:xfrm>
              <a:prstGeom prst="rect">
                <a:avLst/>
              </a:prstGeom>
              <a:blipFill rotWithShape="0">
                <a:blip r:embed="rId2"/>
                <a:stretch>
                  <a:fillRect l="-1354" t="-1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84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误差反向传播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066801" y="1477962"/>
                <a:ext cx="10591799" cy="49990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800" dirty="0">
                    <a:solidFill>
                      <a:schemeClr val="tx1"/>
                    </a:solidFill>
                  </a:rPr>
                  <a:t>输出层</a:t>
                </a:r>
                <a:r>
                  <a:rPr lang="zh-CN" altLang="en-US" sz="2800" dirty="0" smtClean="0">
                    <a:solidFill>
                      <a:schemeClr val="tx1"/>
                    </a:solidFill>
                  </a:rPr>
                  <a:t>残差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bSup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p>
                        </m:sSubSup>
                      </m:den>
                    </m:f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bSup>
                          </m:e>
                        </m:d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bSup>
                    <m:r>
                      <a:rPr lang="en-US" altLang="zh-CN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800" dirty="0" smtClean="0">
                    <a:solidFill>
                      <a:schemeClr val="tx1"/>
                    </a:solidFill>
                  </a:rPr>
                  <a:t>继续求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2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sz="28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 sz="34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3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477962"/>
                <a:ext cx="10591799" cy="4999038"/>
              </a:xfrm>
              <a:prstGeom prst="rect">
                <a:avLst/>
              </a:prstGeom>
              <a:blipFill rotWithShape="0">
                <a:blip r:embed="rId2"/>
                <a:stretch>
                  <a:fillRect l="-1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3421408"/>
            <a:ext cx="4000000" cy="16190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101" y="5096095"/>
            <a:ext cx="4171429" cy="17619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830" y="3307122"/>
            <a:ext cx="4580952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45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误差反向传播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1066801" y="1477962"/>
                <a:ext cx="10591799" cy="49990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3400" dirty="0" smtClean="0">
                    <a:solidFill>
                      <a:schemeClr val="tx1"/>
                    </a:solidFill>
                  </a:rPr>
                  <a:t>最后两层残差之间的关系</a:t>
                </a:r>
                <a:endParaRPr lang="en-US" altLang="zh-CN" sz="3400" b="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altLang="zh-CN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3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3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altLang="zh-CN" sz="3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3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r>
                                  <a:rPr lang="en-US" altLang="zh-CN" sz="3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altLang="zh-CN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−1)</m:t>
                        </m:r>
                      </m:sup>
                    </m:sSubSup>
                    <m:r>
                      <a:rPr lang="en-US" altLang="zh-CN" sz="3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</a:rPr>
                  <a:t>，</a:t>
                </a:r>
                <a:endParaRPr lang="en-US" altLang="zh-CN" sz="34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3400" dirty="0">
                    <a:solidFill>
                      <a:schemeClr val="tx1"/>
                    </a:solidFill>
                  </a:rPr>
                  <a:t>推广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3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3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3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3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3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3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US" altLang="zh-CN" sz="34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altLang="zh-CN" sz="3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3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3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3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34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34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1" y="1477962"/>
                <a:ext cx="10591799" cy="4999038"/>
              </a:xfrm>
              <a:prstGeom prst="rect">
                <a:avLst/>
              </a:prstGeom>
              <a:blipFill rotWithShape="0">
                <a:blip r:embed="rId2"/>
                <a:stretch>
                  <a:fillRect l="-1611" t="-20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1264595" y="3977481"/>
                <a:ext cx="10927405" cy="13269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3200" dirty="0" smtClean="0"/>
                  <a:t>sigmoid</a:t>
                </a:r>
                <a:r>
                  <a:rPr lang="zh-CN" altLang="en-US" sz="3200" dirty="0" smtClean="0"/>
                  <a:t>函数性质</a:t>
                </a:r>
                <a:endParaRPr lang="en-US" altLang="zh-CN" sz="32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3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  <m:r>
                        <a:rPr lang="en-US" altLang="zh-CN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32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d>
                      <m:r>
                        <a:rPr lang="en-US" altLang="zh-CN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32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altLang="zh-CN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en-US" altLang="zh-CN" sz="3200" dirty="0" smtClean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595" y="3977481"/>
                <a:ext cx="10927405" cy="1326966"/>
              </a:xfrm>
              <a:prstGeom prst="rect">
                <a:avLst/>
              </a:prstGeom>
              <a:blipFill rotWithShape="0">
                <a:blip r:embed="rId3"/>
                <a:stretch>
                  <a:fillRect l="-1394" t="-73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https://img-blog.csdn.net/201607081751492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609" y="0"/>
            <a:ext cx="3608391" cy="31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51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误差反向传播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723901" y="1350280"/>
                <a:ext cx="12023386" cy="55077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zh-CN" altLang="en-US" sz="3200" dirty="0" smtClean="0">
                    <a:solidFill>
                      <a:schemeClr val="tx1"/>
                    </a:solidFill>
                  </a:rPr>
                  <a:t>总结</a:t>
                </a:r>
                <a:endParaRPr lang="en-US" altLang="zh-CN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3200" dirty="0" smtClean="0">
                    <a:solidFill>
                      <a:schemeClr val="tx1"/>
                    </a:solidFill>
                  </a:rPr>
                  <a:t>对于倒数第二层到输出层的权重梯度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den>
                    </m:f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bSup>
                    <m:r>
                      <a:rPr lang="en-US" altLang="zh-CN" sz="4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sSub>
                          <m:sSubPr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lang="en-US" altLang="zh-CN" sz="32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3200" dirty="0">
                    <a:solidFill>
                      <a:schemeClr val="tx1"/>
                    </a:solidFill>
                  </a:rPr>
                  <a:t>残差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sSub>
                          <m:sSubPr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bSup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bSup>
                          </m:e>
                        </m:d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sup>
                        </m:sSubSup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altLang="zh-CN" sz="3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sup>
                            </m:sSubSup>
                          </m:e>
                        </m:d>
                      </m:e>
                    </m:d>
                  </m:oMath>
                </a14:m>
                <a:endParaRPr lang="en-US" altLang="zh-CN" sz="32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3200" dirty="0" smtClean="0">
                    <a:solidFill>
                      <a:schemeClr val="tx1"/>
                    </a:solidFill>
                  </a:rPr>
                  <a:t>对于隐层的权重梯度</a:t>
                </a:r>
                <a:r>
                  <a:rPr lang="en-US" altLang="zh-CN" sz="32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den>
                    </m:f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altLang="zh-CN" sz="32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zh-CN" altLang="en-US" sz="32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残差</a:t>
                </a:r>
                <a:r>
                  <a:rPr lang="en-US" altLang="zh-CN" sz="3200" i="1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sup>
                          <m:e>
                            <m:sSubSup>
                              <m:sSubSupPr>
                                <m:ctrlP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𝑘𝑖</m:t>
                                </m:r>
                              </m:sub>
                              <m:sup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l</m:t>
                                </m:r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+1)</m:t>
                                </m:r>
                              </m:sup>
                            </m:sSubSup>
                          </m:e>
                        </m:nary>
                      </m:e>
                    </m:d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d>
                          </m:sup>
                        </m:sSubSup>
                      </m:e>
                    </m:d>
                  </m:oMath>
                </a14:m>
                <a:endParaRPr lang="en-US" altLang="zh-CN" sz="3200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32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偏置的更新梯度：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sz="3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sup>
                        </m:sSubSup>
                      </m:den>
                    </m:f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endParaRPr lang="en-US" altLang="zh-CN" sz="3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32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1" y="1350280"/>
                <a:ext cx="12023386" cy="5507720"/>
              </a:xfrm>
              <a:prstGeom prst="rect">
                <a:avLst/>
              </a:prstGeom>
              <a:blipFill rotWithShape="0">
                <a:blip r:embed="rId2"/>
                <a:stretch>
                  <a:fillRect l="-1318" t="-1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5810" y="5286571"/>
            <a:ext cx="3476190" cy="1571429"/>
          </a:xfrm>
          <a:prstGeom prst="rect">
            <a:avLst/>
          </a:prstGeom>
        </p:spPr>
      </p:pic>
      <p:pic>
        <p:nvPicPr>
          <p:cNvPr id="6" name="Picture 2" descr="https://img-blog.csdn.net/201607081751492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98" y="2887579"/>
            <a:ext cx="2493018" cy="215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61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误差反向传播实现分类算法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1123950" y="1350280"/>
                <a:ext cx="10925176" cy="54315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zh-CN" altLang="en-US" sz="2400" dirty="0" smtClean="0">
                    <a:solidFill>
                      <a:schemeClr val="tx1"/>
                    </a:solidFill>
                  </a:rPr>
                  <a:t>总结</a:t>
                </a:r>
                <a:endParaRPr lang="en-US" altLang="zh-CN" sz="240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1.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将总数据集分化成训练集和测试集；</a:t>
                </a:r>
                <a:endParaRPr lang="en-US" altLang="zh-CN" sz="240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2.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对网络的权值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和偏置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随机初始化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0~1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的值，读取数据数据之后对每一项进行归一化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𝑚𝑖𝑛</m:t>
                        </m:r>
                      </m:den>
                    </m:f>
                  </m:oMath>
                </a14:m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；</a:t>
                </a:r>
                <a:endParaRPr lang="en-US" altLang="zh-CN" sz="240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3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用训练集进行训练：每一个单样本的四个属性为输入值，根据神经网络的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前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向传播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公式（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</a:rPr>
                  <a:t>）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求出三输出的预测值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</a:t>
                </a:r>
              </a:p>
              <a:p>
                <a:pPr lvl="1"/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4.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通过损失函数进行误差计算，根据上一页梯度下降的公式更新</a:t>
                </a:r>
                <a:r>
                  <a:rPr lang="en-US" altLang="zh-CN" sz="2400" dirty="0" err="1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W,b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进行误差反向传播；</a:t>
                </a:r>
                <a:endParaRPr lang="en-US" altLang="zh-CN" sz="240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5.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所有样本遍历之后返回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3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做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新一轮的遍历和参数更新，直至迭代次数达到最大值或者误差收敛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;</a:t>
                </a:r>
              </a:p>
              <a:p>
                <a:pPr lvl="1"/>
                <a:r>
                  <a:rPr lang="en-US" altLang="zh-CN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6.</a:t>
                </a:r>
                <a:r>
                  <a:rPr lang="zh-CN" alt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用测试集进行前向传播得到预测值，三输出中的最大输出为样本预测标签，根据正确分类的样本计算模型的准确率。</a:t>
                </a:r>
                <a:endParaRPr lang="en-US" altLang="zh-CN" sz="2400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950" y="1350280"/>
                <a:ext cx="10925176" cy="5431520"/>
              </a:xfrm>
              <a:prstGeom prst="rect">
                <a:avLst/>
              </a:prstGeom>
              <a:blipFill rotWithShape="0">
                <a:blip r:embed="rId2"/>
                <a:stretch>
                  <a:fillRect t="-1908" r="-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997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79750" y="509810"/>
            <a:ext cx="8911687" cy="1280890"/>
          </a:xfrm>
        </p:spPr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723901" y="1264555"/>
            <a:ext cx="12023386" cy="4999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2000" dirty="0"/>
              <a:t>[1] Andrew Ng. ‘UFLDL’. </a:t>
            </a:r>
            <a:r>
              <a:rPr lang="en-US" altLang="zh-CN" sz="2000" dirty="0">
                <a:hlinkClick r:id="rId2"/>
              </a:rPr>
              <a:t>http://</a:t>
            </a:r>
            <a:r>
              <a:rPr lang="en-US" altLang="zh-CN" sz="2000" dirty="0" smtClean="0">
                <a:hlinkClick r:id="rId2"/>
              </a:rPr>
              <a:t>ufldl.stanford.edu/wiki/index.php/UFLDL_Tutorial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[2] </a:t>
            </a:r>
            <a:r>
              <a:rPr lang="zh-CN" altLang="en-US" sz="2000" dirty="0" smtClean="0"/>
              <a:t>周志华</a:t>
            </a:r>
            <a:r>
              <a:rPr lang="en-US" altLang="zh-CN" sz="2000" dirty="0" smtClean="0"/>
              <a:t>.《</a:t>
            </a:r>
            <a:r>
              <a:rPr lang="zh-CN" altLang="en-US" sz="2000" dirty="0"/>
              <a:t>机器学习</a:t>
            </a:r>
            <a:r>
              <a:rPr lang="en-US" altLang="zh-CN" sz="2000" dirty="0"/>
              <a:t>》. </a:t>
            </a:r>
            <a:r>
              <a:rPr lang="en-US" altLang="zh-CN" sz="2000" dirty="0">
                <a:hlinkClick r:id="rId3"/>
              </a:rPr>
              <a:t>http://www.pansoso.com/f/289363</a:t>
            </a:r>
            <a:r>
              <a:rPr lang="en-US" altLang="zh-CN" sz="2000" dirty="0" smtClean="0">
                <a:hlinkClick r:id="rId3"/>
              </a:rPr>
              <a:t>/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[3] </a:t>
            </a:r>
            <a:r>
              <a:rPr lang="en-US" altLang="zh-CN" sz="2000" dirty="0" err="1" smtClean="0"/>
              <a:t>FernChen</a:t>
            </a:r>
            <a:r>
              <a:rPr lang="en-US" altLang="zh-CN" sz="2000" dirty="0" smtClean="0"/>
              <a:t>. CSDN</a:t>
            </a:r>
            <a:r>
              <a:rPr lang="en-US" altLang="zh-CN" sz="2000" dirty="0"/>
              <a:t>. </a:t>
            </a:r>
            <a:r>
              <a:rPr lang="en-US" altLang="zh-CN" sz="2000" dirty="0">
                <a:hlinkClick r:id="rId4"/>
              </a:rPr>
              <a:t>https://</a:t>
            </a:r>
            <a:r>
              <a:rPr lang="en-US" altLang="zh-CN" sz="2000" dirty="0" smtClean="0">
                <a:hlinkClick r:id="rId4"/>
              </a:rPr>
              <a:t>blog.csdn.net/fernchen/article/details/51861242</a:t>
            </a:r>
            <a:endParaRPr lang="en-US" altLang="zh-CN" sz="2000" dirty="0" smtClean="0"/>
          </a:p>
          <a:p>
            <a:pPr marL="457200" lvl="1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381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Iris</a:t>
            </a:r>
            <a:r>
              <a:rPr lang="zh-CN" altLang="en-US" sz="3200" b="1" dirty="0" smtClean="0"/>
              <a:t>数据集介绍</a:t>
            </a:r>
            <a:endParaRPr lang="zh-CN" altLang="en-US" sz="32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37" y="2169120"/>
            <a:ext cx="1907739" cy="253319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659" y="2126691"/>
            <a:ext cx="3505404" cy="26180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8246" y="2169120"/>
            <a:ext cx="3325594" cy="269668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145509" y="5328940"/>
            <a:ext cx="2392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Iris </a:t>
            </a:r>
            <a:r>
              <a:rPr lang="en-US" altLang="zh-CN" sz="2800" b="1" dirty="0" err="1" smtClean="0"/>
              <a:t>setosa</a:t>
            </a:r>
            <a:endParaRPr lang="zh-CN" altLang="en-US" sz="28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4341811" y="5328940"/>
            <a:ext cx="264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Iris </a:t>
            </a:r>
            <a:r>
              <a:rPr lang="en-US" altLang="zh-CN" sz="2800" b="1" dirty="0" err="1" smtClean="0"/>
              <a:t>versicolor</a:t>
            </a:r>
            <a:endParaRPr lang="zh-CN" altLang="en-US" sz="2800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8592087" y="5331470"/>
            <a:ext cx="255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Iris </a:t>
            </a:r>
            <a:r>
              <a:rPr lang="en-US" altLang="zh-CN" sz="2800" b="1" dirty="0" err="1" smtClean="0"/>
              <a:t>virginica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2266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Iris</a:t>
            </a:r>
            <a:r>
              <a:rPr lang="zh-CN" altLang="en-US" sz="3200" b="1" dirty="0" smtClean="0"/>
              <a:t>数据集介绍</a:t>
            </a:r>
            <a:endParaRPr lang="zh-CN" altLang="en-US" sz="32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765" y="1528704"/>
            <a:ext cx="9020175" cy="16668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815" y="3387686"/>
            <a:ext cx="9001125" cy="12573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0340" y="4837093"/>
            <a:ext cx="8991600" cy="1247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40340" y="6211669"/>
            <a:ext cx="6065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每种花</a:t>
            </a:r>
            <a:r>
              <a:rPr lang="en-US" altLang="zh-CN" dirty="0" smtClean="0"/>
              <a:t>50</a:t>
            </a:r>
            <a:r>
              <a:rPr lang="zh-CN" altLang="en-US" dirty="0" smtClean="0"/>
              <a:t>个样本，所有样本总共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个属性，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个种类的标签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下载网址：</a:t>
            </a:r>
            <a:r>
              <a:rPr lang="en-US" altLang="zh-CN" dirty="0"/>
              <a:t>http://archive.ics.uci.edu/ml/datasets/Iris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238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 smtClean="0"/>
              <a:t>人工神经网络模型</a:t>
            </a:r>
            <a:endParaRPr lang="zh-CN" altLang="en-US" sz="3200" b="1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1787684"/>
            <a:ext cx="5696130" cy="2350246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人们从</a:t>
            </a:r>
            <a:r>
              <a:rPr lang="en-US" altLang="zh-CN" sz="2800" dirty="0" smtClean="0"/>
              <a:t>40</a:t>
            </a:r>
            <a:r>
              <a:rPr lang="zh-CN" altLang="en-US" sz="2800" dirty="0" smtClean="0"/>
              <a:t>年代开始研究人脑神经元功能。</a:t>
            </a:r>
            <a:r>
              <a:rPr lang="en-US" altLang="zh-CN" sz="2800" dirty="0" smtClean="0"/>
              <a:t>1943</a:t>
            </a:r>
            <a:r>
              <a:rPr lang="zh-CN" altLang="en-US" sz="2800" dirty="0" smtClean="0"/>
              <a:t>年心理学家</a:t>
            </a:r>
            <a:r>
              <a:rPr lang="en-US" altLang="zh-CN" sz="2800" dirty="0" smtClean="0"/>
              <a:t>McCulloch </a:t>
            </a:r>
            <a:r>
              <a:rPr lang="zh-CN" altLang="en-US" sz="2800" dirty="0" smtClean="0"/>
              <a:t>和 </a:t>
            </a:r>
            <a:r>
              <a:rPr lang="en-US" altLang="zh-CN" sz="2800" dirty="0" smtClean="0"/>
              <a:t>Pitts</a:t>
            </a:r>
            <a:r>
              <a:rPr lang="zh-CN" altLang="en-US" sz="2800" dirty="0" smtClean="0"/>
              <a:t>总结</a:t>
            </a:r>
            <a:r>
              <a:rPr lang="zh-CN" altLang="en-US" sz="2800" dirty="0"/>
              <a:t>了神经元的一些基本特性，提出了形式神经元的数学描述和结构方法，即</a:t>
            </a:r>
            <a:r>
              <a:rPr lang="en-US" altLang="zh-CN" sz="2800" dirty="0" smtClean="0"/>
              <a:t>M-P</a:t>
            </a:r>
            <a:r>
              <a:rPr lang="zh-CN" altLang="en-US" sz="2800" dirty="0" smtClean="0"/>
              <a:t>神经元模型。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94411" y="4220621"/>
                <a:ext cx="5426667" cy="8917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11" y="4220621"/>
                <a:ext cx="5426667" cy="89171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914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人工神经网络模型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478280"/>
            <a:ext cx="8915400" cy="3777622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输入信号通过带权重的连接进行传递，神经元将接收到的总输入值与神经元的阈值进行比较，然后通过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激活函数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”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（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activation function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）处理用来产生神经元的输出。</a:t>
            </a:r>
            <a:endParaRPr lang="en-US" altLang="zh-CN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理想中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的激活函数是阶跃函数，但由于阶跃函数不连续不光滑，因此实际常用连续可导的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Sigmoid 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函数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132" y="3367091"/>
            <a:ext cx="8371428" cy="3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81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人工神经网络模型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478280"/>
            <a:ext cx="8915400" cy="3777622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为将</a:t>
            </a:r>
            <a:r>
              <a:rPr lang="en-US" altLang="zh-CN" sz="2800" dirty="0" smtClean="0"/>
              <a:t>Iris</a:t>
            </a:r>
            <a:r>
              <a:rPr lang="zh-CN" altLang="en-US" sz="2800" dirty="0" smtClean="0"/>
              <a:t>数据集进行分类，需要学习一个具有多层神经元的神经网络。此网络可以是一个四个神经元的输入层，三个神经元的输出层，一层隐层（隐层的神经元个数可以自己定义）。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46" y="3575178"/>
            <a:ext cx="7070054" cy="300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3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误差反向传播算法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1478280"/>
            <a:ext cx="8915400" cy="3777622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误差反向传播（</a:t>
            </a:r>
            <a:r>
              <a:rPr lang="en-US" altLang="zh-CN" sz="2400" dirty="0" smtClean="0"/>
              <a:t>Error </a:t>
            </a:r>
            <a:r>
              <a:rPr lang="en-US" altLang="zh-CN" sz="2400" dirty="0" err="1" smtClean="0"/>
              <a:t>Backpropagation</a:t>
            </a:r>
            <a:r>
              <a:rPr lang="zh-CN" altLang="en-US" sz="2400" dirty="0" smtClean="0"/>
              <a:t>）学习算法通常被称为</a:t>
            </a:r>
            <a:r>
              <a:rPr lang="en-US" altLang="zh-CN" sz="2400" dirty="0" smtClean="0"/>
              <a:t>BP</a:t>
            </a:r>
            <a:r>
              <a:rPr lang="zh-CN" altLang="en-US" sz="2400" dirty="0" smtClean="0"/>
              <a:t>算法，其基本思想是：如果网络的输出有错，则将网络的权值进行调整，以使得今后网络的输出误差朝最小的方向发展，属于梯度下降算法。</a:t>
            </a:r>
            <a:endParaRPr lang="en-US" altLang="zh-CN" sz="2400" dirty="0" smtClean="0"/>
          </a:p>
        </p:txBody>
      </p:sp>
      <p:pic>
        <p:nvPicPr>
          <p:cNvPr id="1026" name="Picture 2" descr="https://img-blog.csdn.net/201607081751492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922" y="3049816"/>
            <a:ext cx="4218306" cy="364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6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网络</a:t>
            </a:r>
            <a:r>
              <a:rPr lang="zh-CN" altLang="en-US" dirty="0" smtClean="0"/>
              <a:t>参数说明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94874" y="1396219"/>
                <a:ext cx="8103577" cy="492437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sz="2000" dirty="0" smtClean="0">
                    <a:solidFill>
                      <a:schemeClr val="tx1"/>
                    </a:solidFill>
                  </a:rPr>
                  <a:t>原始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输入数据集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</m:e>
                        </m:d>
                        <m:d>
                          <m:dPr>
                            <m:begChr m:val=""/>
                            <m:endChr m:val="]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0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样本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总数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m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；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chemeClr val="tx1"/>
                    </a:solidFill>
                  </a:rPr>
                  <a:t>单个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输入样本，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Sup>
                              <m:sSub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，每个样本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n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个特征，神经元的第一层输入层神经元个数为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；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chemeClr val="tx1"/>
                    </a:solidFill>
                  </a:rPr>
                  <a:t>训练样本集，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;</a:t>
                </a:r>
              </a:p>
              <a:p>
                <a:r>
                  <a:rPr lang="zh-CN" altLang="en-US" sz="2000" dirty="0" smtClean="0">
                    <a:solidFill>
                      <a:schemeClr val="tx1"/>
                    </a:solidFill>
                  </a:rPr>
                  <a:t>网络的参数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表示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l+1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层的第</a:t>
                </a:r>
                <a:r>
                  <a:rPr lang="en-US" altLang="zh-CN" sz="2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个神经元与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层的第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j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个神经元之间的连接权值，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表示第</a:t>
                </a:r>
                <a:r>
                  <a:rPr lang="en-US" altLang="zh-CN" sz="2000" dirty="0" smtClean="0">
                    <a:solidFill>
                      <a:schemeClr val="tx1"/>
                    </a:solidFill>
                  </a:rPr>
                  <a:t>l+1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的第</a:t>
                </a:r>
                <a:r>
                  <a:rPr lang="en-US" altLang="zh-CN" sz="20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个神经元的偏置。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</a:rPr>
                  <a:t>表示输入一个样本后的实际输出；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sz="2000" dirty="0" smtClean="0">
                    <a:solidFill>
                      <a:schemeClr val="tx1"/>
                    </a:solidFill>
                  </a:rPr>
                  <a:t>激励函数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f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sigmoid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zh-CN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(−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sz="2000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4874" y="1396219"/>
                <a:ext cx="8103577" cy="4924370"/>
              </a:xfrm>
              <a:blipFill rotWithShape="0">
                <a:blip r:embed="rId2"/>
                <a:stretch>
                  <a:fillRect l="-677" r="-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img-blog.csdn.net/201607081751492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451" y="1905000"/>
            <a:ext cx="2879951" cy="248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695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前向传播与损失函数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4874" y="1396218"/>
            <a:ext cx="3031086" cy="4983473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第二层（隐层）的神经元：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00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 descr="https://img-blog.csdn.net/201607081751492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5277" y="1193669"/>
            <a:ext cx="3608391" cy="311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94874" y="2326531"/>
                <a:ext cx="3215176" cy="40531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874" y="2326531"/>
                <a:ext cx="3215176" cy="40531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内容占位符 2"/>
          <p:cNvSpPr txBox="1">
            <a:spLocks/>
          </p:cNvSpPr>
          <p:nvPr/>
        </p:nvSpPr>
        <p:spPr>
          <a:xfrm>
            <a:off x="4402691" y="1396217"/>
            <a:ext cx="3425855" cy="4983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solidFill>
                  <a:schemeClr val="tx1"/>
                </a:solidFill>
              </a:rPr>
              <a:t>第三层（输出层）的神经元：</a:t>
            </a:r>
            <a:endParaRPr lang="en-US" altLang="zh-CN" sz="2000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4402691" y="2326531"/>
                <a:ext cx="3226834" cy="21653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91" y="2326531"/>
                <a:ext cx="3226834" cy="216533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内容占位符 2"/>
              <p:cNvSpPr txBox="1">
                <a:spLocks/>
              </p:cNvSpPr>
              <p:nvPr/>
            </p:nvSpPr>
            <p:spPr>
              <a:xfrm>
                <a:off x="7828546" y="5286375"/>
                <a:ext cx="4155041" cy="49698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dirty="0" smtClean="0">
                    <a:solidFill>
                      <a:schemeClr val="tx1"/>
                    </a:solidFill>
                  </a:rPr>
                  <a:t>单样本的损失函数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  <m: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546" y="5286375"/>
                <a:ext cx="4155041" cy="4969816"/>
              </a:xfrm>
              <a:prstGeom prst="rect">
                <a:avLst/>
              </a:prstGeom>
              <a:blipFill rotWithShape="0">
                <a:blip r:embed="rId5"/>
                <a:stretch>
                  <a:fillRect l="-1320" t="-8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>
              <a:xfrm>
                <a:off x="4402691" y="4307578"/>
                <a:ext cx="3425855" cy="49872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Font typeface="Wingdings 3" charset="2"/>
                  <a:buChar char="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dirty="0" smtClean="0">
                    <a:solidFill>
                      <a:schemeClr val="tx1"/>
                    </a:solidFill>
                  </a:rPr>
                  <a:t>前向传播公式</a:t>
                </a: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sz="2000" dirty="0" smtClean="0">
                    <a:solidFill>
                      <a:schemeClr val="tx1"/>
                    </a:solidFill>
                  </a:rPr>
                  <a:t>=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+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=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公式（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）</a:t>
                </a:r>
                <a:endParaRPr lang="en-US" altLang="zh-CN" sz="20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91" y="4307578"/>
                <a:ext cx="3425855" cy="4987286"/>
              </a:xfrm>
              <a:prstGeom prst="rect">
                <a:avLst/>
              </a:prstGeom>
              <a:blipFill rotWithShape="0">
                <a:blip r:embed="rId6"/>
                <a:stretch>
                  <a:fillRect l="-1601" t="-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89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928</TotalTime>
  <Words>431</Words>
  <Application>Microsoft Office PowerPoint</Application>
  <PresentationFormat>宽屏</PresentationFormat>
  <Paragraphs>92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幼圆</vt:lpstr>
      <vt:lpstr>Arial</vt:lpstr>
      <vt:lpstr>Cambria Math</vt:lpstr>
      <vt:lpstr>Century Gothic</vt:lpstr>
      <vt:lpstr>Wingdings 3</vt:lpstr>
      <vt:lpstr>丝状</vt:lpstr>
      <vt:lpstr>误差反向传播学习算法（BP） 实现Iris数据分类</vt:lpstr>
      <vt:lpstr>Iris数据集介绍</vt:lpstr>
      <vt:lpstr>Iris数据集介绍</vt:lpstr>
      <vt:lpstr>人工神经网络模型</vt:lpstr>
      <vt:lpstr>人工神经网络模型</vt:lpstr>
      <vt:lpstr>人工神经网络模型</vt:lpstr>
      <vt:lpstr>误差反向传播算法</vt:lpstr>
      <vt:lpstr>网络参数说明</vt:lpstr>
      <vt:lpstr>前向传播与损失函数</vt:lpstr>
      <vt:lpstr>梯度下降算法</vt:lpstr>
      <vt:lpstr>误差反向传播</vt:lpstr>
      <vt:lpstr>误差反向传播</vt:lpstr>
      <vt:lpstr>误差反向传播</vt:lpstr>
      <vt:lpstr>误差反向传播</vt:lpstr>
      <vt:lpstr>误差反向传播</vt:lpstr>
      <vt:lpstr>误差反向传播实现分类算法</vt:lpstr>
      <vt:lpstr>参考文献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误差反向传播学习算法（BP） 实现Iris数据分类</dc:title>
  <dc:creator>xiong</dc:creator>
  <cp:lastModifiedBy>xiong</cp:lastModifiedBy>
  <cp:revision>80</cp:revision>
  <dcterms:created xsi:type="dcterms:W3CDTF">2018-04-12T08:35:57Z</dcterms:created>
  <dcterms:modified xsi:type="dcterms:W3CDTF">2018-04-15T12:59:20Z</dcterms:modified>
</cp:coreProperties>
</file>